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Sniglet" panose="020B0604020202020204" charset="0"/>
      <p:regular r:id="rId16"/>
    </p:embeddedFont>
    <p:embeddedFont>
      <p:font typeface="ไอติม" panose="020B0604020202020204" charset="-3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8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118008" y="4186855"/>
            <a:ext cx="18751215" cy="20481146"/>
          </a:xfrm>
          <a:custGeom>
            <a:avLst/>
            <a:gdLst/>
            <a:ahLst/>
            <a:cxnLst/>
            <a:rect l="l" t="t" r="r" b="b"/>
            <a:pathLst>
              <a:path w="18751215" h="20481146">
                <a:moveTo>
                  <a:pt x="0" y="0"/>
                </a:moveTo>
                <a:lnTo>
                  <a:pt x="18751215" y="0"/>
                </a:lnTo>
                <a:lnTo>
                  <a:pt x="18751215" y="20481146"/>
                </a:lnTo>
                <a:lnTo>
                  <a:pt x="0" y="20481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309529" y="-13790766"/>
            <a:ext cx="18751215" cy="20481146"/>
          </a:xfrm>
          <a:custGeom>
            <a:avLst/>
            <a:gdLst/>
            <a:ahLst/>
            <a:cxnLst/>
            <a:rect l="l" t="t" r="r" b="b"/>
            <a:pathLst>
              <a:path w="18751215" h="20481146">
                <a:moveTo>
                  <a:pt x="0" y="0"/>
                </a:moveTo>
                <a:lnTo>
                  <a:pt x="18751215" y="0"/>
                </a:lnTo>
                <a:lnTo>
                  <a:pt x="18751215" y="20481146"/>
                </a:lnTo>
                <a:lnTo>
                  <a:pt x="0" y="20481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59074" y="-1090165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0" y="0"/>
                </a:moveTo>
                <a:lnTo>
                  <a:pt x="6301817" y="0"/>
                </a:lnTo>
                <a:lnTo>
                  <a:pt x="6301817" y="7059061"/>
                </a:lnTo>
                <a:lnTo>
                  <a:pt x="0" y="7059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3182410" y="4712426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6301816" y="7059061"/>
                </a:moveTo>
                <a:lnTo>
                  <a:pt x="0" y="7059061"/>
                </a:lnTo>
                <a:lnTo>
                  <a:pt x="0" y="0"/>
                </a:lnTo>
                <a:lnTo>
                  <a:pt x="6301816" y="0"/>
                </a:lnTo>
                <a:lnTo>
                  <a:pt x="6301816" y="70590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928510" y="8377371"/>
            <a:ext cx="4939574" cy="3819258"/>
          </a:xfrm>
          <a:custGeom>
            <a:avLst/>
            <a:gdLst/>
            <a:ahLst/>
            <a:cxnLst/>
            <a:rect l="l" t="t" r="r" b="b"/>
            <a:pathLst>
              <a:path w="4939574" h="3819258">
                <a:moveTo>
                  <a:pt x="0" y="0"/>
                </a:moveTo>
                <a:lnTo>
                  <a:pt x="4939574" y="0"/>
                </a:lnTo>
                <a:lnTo>
                  <a:pt x="4939574" y="3819258"/>
                </a:lnTo>
                <a:lnTo>
                  <a:pt x="0" y="38192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4923070" y="-2044455"/>
            <a:ext cx="4848524" cy="3748859"/>
          </a:xfrm>
          <a:custGeom>
            <a:avLst/>
            <a:gdLst/>
            <a:ahLst/>
            <a:cxnLst/>
            <a:rect l="l" t="t" r="r" b="b"/>
            <a:pathLst>
              <a:path w="4848524" h="3748859">
                <a:moveTo>
                  <a:pt x="0" y="0"/>
                </a:moveTo>
                <a:lnTo>
                  <a:pt x="4848524" y="0"/>
                </a:lnTo>
                <a:lnTo>
                  <a:pt x="4848524" y="3748859"/>
                </a:lnTo>
                <a:lnTo>
                  <a:pt x="0" y="37488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91834" y="1933004"/>
            <a:ext cx="12431235" cy="1241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0"/>
              </a:lnSpc>
            </a:pPr>
            <a:r>
              <a:rPr lang="en-US" sz="9695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SALES DATA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72400" y="6554180"/>
            <a:ext cx="10211181" cy="1538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5"/>
              </a:lnSpc>
            </a:pPr>
            <a:r>
              <a:rPr lang="en-US" sz="5231" dirty="0">
                <a:solidFill>
                  <a:srgbClr val="2F3954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     Presented by,</a:t>
            </a:r>
          </a:p>
          <a:p>
            <a:pPr algn="ctr">
              <a:lnSpc>
                <a:spcPts val="6015"/>
              </a:lnSpc>
            </a:pPr>
            <a:r>
              <a:rPr lang="en-US" sz="5231" dirty="0">
                <a:solidFill>
                  <a:srgbClr val="2F3954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     Pavithra.M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9740" y="3668703"/>
            <a:ext cx="15488519" cy="1274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77"/>
              </a:lnSpc>
            </a:pPr>
            <a:r>
              <a:rPr lang="en-US" sz="9976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ADVANCED EXCEL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76819" y="8124203"/>
            <a:ext cx="10211181" cy="70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0"/>
              </a:lnSpc>
            </a:pPr>
            <a:r>
              <a:rPr lang="en-US" sz="4731" dirty="0">
                <a:solidFill>
                  <a:srgbClr val="2F3954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09/09/2025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76819" y="8909882"/>
            <a:ext cx="10211181" cy="70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0"/>
              </a:lnSpc>
            </a:pPr>
            <a:r>
              <a:rPr lang="en-US" sz="4731">
                <a:solidFill>
                  <a:srgbClr val="2F3954"/>
                </a:solidFill>
                <a:latin typeface="ไอติม"/>
                <a:ea typeface="ไอติม"/>
                <a:cs typeface="ไอติม"/>
                <a:sym typeface="ไอติม"/>
              </a:rPr>
              <a:t>DADS JULY COHORT 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28510" y="-1456106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0" y="0"/>
                </a:moveTo>
                <a:lnTo>
                  <a:pt x="6301816" y="0"/>
                </a:lnTo>
                <a:lnTo>
                  <a:pt x="6301816" y="7059061"/>
                </a:lnTo>
                <a:lnTo>
                  <a:pt x="0" y="70590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2862041" y="5137568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6301817" y="7059061"/>
                </a:moveTo>
                <a:lnTo>
                  <a:pt x="0" y="7059061"/>
                </a:lnTo>
                <a:lnTo>
                  <a:pt x="0" y="0"/>
                </a:lnTo>
                <a:lnTo>
                  <a:pt x="6301817" y="0"/>
                </a:lnTo>
                <a:lnTo>
                  <a:pt x="6301817" y="705906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717176" y="8377371"/>
            <a:ext cx="4939574" cy="3819258"/>
          </a:xfrm>
          <a:custGeom>
            <a:avLst/>
            <a:gdLst/>
            <a:ahLst/>
            <a:cxnLst/>
            <a:rect l="l" t="t" r="r" b="b"/>
            <a:pathLst>
              <a:path w="4939574" h="3819258">
                <a:moveTo>
                  <a:pt x="0" y="0"/>
                </a:moveTo>
                <a:lnTo>
                  <a:pt x="4939574" y="0"/>
                </a:lnTo>
                <a:lnTo>
                  <a:pt x="4939574" y="3819258"/>
                </a:lnTo>
                <a:lnTo>
                  <a:pt x="0" y="38192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5521581" y="-2078435"/>
            <a:ext cx="4848524" cy="3748859"/>
          </a:xfrm>
          <a:custGeom>
            <a:avLst/>
            <a:gdLst/>
            <a:ahLst/>
            <a:cxnLst/>
            <a:rect l="l" t="t" r="r" b="b"/>
            <a:pathLst>
              <a:path w="4848524" h="3748859">
                <a:moveTo>
                  <a:pt x="0" y="0"/>
                </a:moveTo>
                <a:lnTo>
                  <a:pt x="4848524" y="0"/>
                </a:lnTo>
                <a:lnTo>
                  <a:pt x="4848524" y="3748859"/>
                </a:lnTo>
                <a:lnTo>
                  <a:pt x="0" y="37488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13825" y="5143500"/>
            <a:ext cx="7430175" cy="3648928"/>
          </a:xfrm>
          <a:custGeom>
            <a:avLst/>
            <a:gdLst/>
            <a:ahLst/>
            <a:cxnLst/>
            <a:rect l="l" t="t" r="r" b="b"/>
            <a:pathLst>
              <a:path w="7430175" h="3648928">
                <a:moveTo>
                  <a:pt x="0" y="0"/>
                </a:moveTo>
                <a:lnTo>
                  <a:pt x="7430175" y="0"/>
                </a:lnTo>
                <a:lnTo>
                  <a:pt x="7430175" y="3648928"/>
                </a:lnTo>
                <a:lnTo>
                  <a:pt x="0" y="36489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017" t="-20251" r="-71225" b="-9421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218304" y="4881534"/>
            <a:ext cx="2888561" cy="5091769"/>
          </a:xfrm>
          <a:custGeom>
            <a:avLst/>
            <a:gdLst/>
            <a:ahLst/>
            <a:cxnLst/>
            <a:rect l="l" t="t" r="r" b="b"/>
            <a:pathLst>
              <a:path w="2888561" h="5091769">
                <a:moveTo>
                  <a:pt x="0" y="0"/>
                </a:moveTo>
                <a:lnTo>
                  <a:pt x="2888561" y="0"/>
                </a:lnTo>
                <a:lnTo>
                  <a:pt x="2888561" y="5091769"/>
                </a:lnTo>
                <a:lnTo>
                  <a:pt x="0" y="50917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8822" t="-21489" r="-323631" b="-2289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181135" y="758550"/>
            <a:ext cx="9925730" cy="6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6"/>
              </a:lnSpc>
            </a:pPr>
            <a:r>
              <a:rPr lang="en-US" sz="4800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POWER PIVOT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11254" y="1876637"/>
            <a:ext cx="15248046" cy="1472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ADDED DATA MODELS USING POWER PIVOT.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CALCULATED  PROFIT MARGIN (PROFIT / SALES)  IN POWER PIVOT.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CREATED POWER PIVOT BASED PIVOT TABLE USING DATA MODELS.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12651" y="3944344"/>
            <a:ext cx="5275648" cy="530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DIAGRAM VIEW OF DATA MODEL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66035" y="3944344"/>
            <a:ext cx="5755546" cy="530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POWER PIVOT BASED PIVOT TABLE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28510" y="-1456106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0" y="0"/>
                </a:moveTo>
                <a:lnTo>
                  <a:pt x="6301816" y="0"/>
                </a:lnTo>
                <a:lnTo>
                  <a:pt x="6301816" y="7059061"/>
                </a:lnTo>
                <a:lnTo>
                  <a:pt x="0" y="70590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3131463" y="4362029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6301816" y="7059061"/>
                </a:moveTo>
                <a:lnTo>
                  <a:pt x="0" y="7059061"/>
                </a:lnTo>
                <a:lnTo>
                  <a:pt x="0" y="0"/>
                </a:lnTo>
                <a:lnTo>
                  <a:pt x="6301816" y="0"/>
                </a:lnTo>
                <a:lnTo>
                  <a:pt x="6301816" y="705906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469787" y="8377371"/>
            <a:ext cx="4939574" cy="3819258"/>
          </a:xfrm>
          <a:custGeom>
            <a:avLst/>
            <a:gdLst/>
            <a:ahLst/>
            <a:cxnLst/>
            <a:rect l="l" t="t" r="r" b="b"/>
            <a:pathLst>
              <a:path w="4939574" h="3819258">
                <a:moveTo>
                  <a:pt x="0" y="0"/>
                </a:moveTo>
                <a:lnTo>
                  <a:pt x="4939574" y="0"/>
                </a:lnTo>
                <a:lnTo>
                  <a:pt x="4939574" y="3819258"/>
                </a:lnTo>
                <a:lnTo>
                  <a:pt x="0" y="38192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5521581" y="-2078435"/>
            <a:ext cx="4848524" cy="3748859"/>
          </a:xfrm>
          <a:custGeom>
            <a:avLst/>
            <a:gdLst/>
            <a:ahLst/>
            <a:cxnLst/>
            <a:rect l="l" t="t" r="r" b="b"/>
            <a:pathLst>
              <a:path w="4848524" h="3748859">
                <a:moveTo>
                  <a:pt x="0" y="0"/>
                </a:moveTo>
                <a:lnTo>
                  <a:pt x="4848524" y="0"/>
                </a:lnTo>
                <a:lnTo>
                  <a:pt x="4848524" y="3748859"/>
                </a:lnTo>
                <a:lnTo>
                  <a:pt x="0" y="37488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181135" y="1123950"/>
            <a:ext cx="9925730" cy="6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6"/>
              </a:lnSpc>
            </a:pPr>
            <a:r>
              <a:rPr lang="en-US" sz="4800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 INSIGHTS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9977" y="2447226"/>
            <a:ext cx="15248046" cy="5930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BEST-PERFORMING PRODUCT CATEGORY IS TECHNOLOGY AROUND  RS.8,36,154.03 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2F3954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STANDARD CLASS IN SHIP MODE GOT A GOOD AMOUNT OF SALES COMPARING TO OTHERS IN SHIP MODE. 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2F3954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THE CONSUMER IN SEGMENT HAS INCREASED FROM  RS.2,66,096 TO RS.3,31,904  BETWEEN THE YEARS 2014-2017.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2F3954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COMPARING TO OTHERS IN SHIP MODE , TOTAL SALES ON SAME ON DAY RESULTS VERY LOW.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2F3954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DISCOUNTS ARE HIGH  (13-16%) AND THEY AFFECT THE PROFIT,ESPECIALLY FOR FURNITURE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59074" y="-1090165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0" y="0"/>
                </a:moveTo>
                <a:lnTo>
                  <a:pt x="6301817" y="0"/>
                </a:lnTo>
                <a:lnTo>
                  <a:pt x="6301817" y="7059061"/>
                </a:lnTo>
                <a:lnTo>
                  <a:pt x="0" y="70590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2763072" y="4036979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6301816" y="7059060"/>
                </a:moveTo>
                <a:lnTo>
                  <a:pt x="0" y="7059060"/>
                </a:lnTo>
                <a:lnTo>
                  <a:pt x="0" y="0"/>
                </a:lnTo>
                <a:lnTo>
                  <a:pt x="6301816" y="0"/>
                </a:lnTo>
                <a:lnTo>
                  <a:pt x="6301816" y="70590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41087" y="8377371"/>
            <a:ext cx="4939574" cy="3819258"/>
          </a:xfrm>
          <a:custGeom>
            <a:avLst/>
            <a:gdLst/>
            <a:ahLst/>
            <a:cxnLst/>
            <a:rect l="l" t="t" r="r" b="b"/>
            <a:pathLst>
              <a:path w="4939574" h="3819258">
                <a:moveTo>
                  <a:pt x="0" y="0"/>
                </a:moveTo>
                <a:lnTo>
                  <a:pt x="4939574" y="0"/>
                </a:lnTo>
                <a:lnTo>
                  <a:pt x="4939574" y="3819258"/>
                </a:lnTo>
                <a:lnTo>
                  <a:pt x="0" y="38192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4696394" y="-1874430"/>
            <a:ext cx="4848524" cy="3748859"/>
          </a:xfrm>
          <a:custGeom>
            <a:avLst/>
            <a:gdLst/>
            <a:ahLst/>
            <a:cxnLst/>
            <a:rect l="l" t="t" r="r" b="b"/>
            <a:pathLst>
              <a:path w="4848524" h="3748859">
                <a:moveTo>
                  <a:pt x="0" y="0"/>
                </a:moveTo>
                <a:lnTo>
                  <a:pt x="4848524" y="0"/>
                </a:lnTo>
                <a:lnTo>
                  <a:pt x="4848524" y="3748860"/>
                </a:lnTo>
                <a:lnTo>
                  <a:pt x="0" y="3748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30912" y="1238879"/>
            <a:ext cx="9925730" cy="6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6"/>
              </a:lnSpc>
            </a:pPr>
            <a:r>
              <a:rPr lang="en-US" sz="4800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RECOMMENDATIONS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19827" y="2812279"/>
            <a:ext cx="14547899" cy="730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5245" lvl="1" indent="-297622" algn="just">
              <a:lnSpc>
                <a:spcPts val="3859"/>
              </a:lnSpc>
              <a:buFont typeface="Arial"/>
              <a:buChar char="•"/>
            </a:pPr>
            <a:r>
              <a:rPr lang="en-US" sz="2757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IMPROVE ON TOTAL SALES ON SAME DAY TO INCREASE THE TOTAL SALES OF SHIP MODE.</a:t>
            </a:r>
          </a:p>
          <a:p>
            <a:pPr algn="l">
              <a:lnSpc>
                <a:spcPts val="3859"/>
              </a:lnSpc>
            </a:pPr>
            <a:endParaRPr lang="en-US" sz="2757">
              <a:solidFill>
                <a:srgbClr val="2F3954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595245" lvl="1" indent="-297622" algn="l">
              <a:lnSpc>
                <a:spcPts val="3859"/>
              </a:lnSpc>
              <a:buFont typeface="Arial"/>
              <a:buChar char="•"/>
            </a:pPr>
            <a:r>
              <a:rPr lang="en-US" sz="2757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NEED TO FOCUS ON OFFICE SUPPLIES IN PRODUCT CATEGORY TO INCREASE TOTAL SALES BY CATEGORY-WISE.</a:t>
            </a:r>
          </a:p>
          <a:p>
            <a:pPr algn="l">
              <a:lnSpc>
                <a:spcPts val="3859"/>
              </a:lnSpc>
            </a:pPr>
            <a:endParaRPr lang="en-US" sz="2757">
              <a:solidFill>
                <a:srgbClr val="2F3954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595245" lvl="1" indent="-297622" algn="l">
              <a:lnSpc>
                <a:spcPts val="3859"/>
              </a:lnSpc>
              <a:buFont typeface="Arial"/>
              <a:buChar char="•"/>
            </a:pPr>
            <a:r>
              <a:rPr lang="en-US" sz="2757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NEED MORE FOCUS ON  HOME OFFICE ON CUSTOMER SEGMENT SINCE IT HAS VERY LOW SALES COMPARATIVELY TO CONSUMER AND CORPORATE.</a:t>
            </a:r>
          </a:p>
          <a:p>
            <a:pPr algn="l">
              <a:lnSpc>
                <a:spcPts val="3859"/>
              </a:lnSpc>
            </a:pPr>
            <a:endParaRPr lang="en-US" sz="2757">
              <a:solidFill>
                <a:srgbClr val="2F3954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595245" lvl="1" indent="-297622" algn="l">
              <a:lnSpc>
                <a:spcPts val="3859"/>
              </a:lnSpc>
              <a:buFont typeface="Arial"/>
              <a:buChar char="•"/>
            </a:pPr>
            <a:r>
              <a:rPr lang="en-US" sz="2757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PLAN FOR MORE GROWTH SINCE THE SALES ARE INCREASING , KEEP ENOUGH STOCK AND MANAGE DELIVERY WELL.</a:t>
            </a:r>
          </a:p>
          <a:p>
            <a:pPr algn="l">
              <a:lnSpc>
                <a:spcPts val="3859"/>
              </a:lnSpc>
            </a:pPr>
            <a:endParaRPr lang="en-US" sz="2757">
              <a:solidFill>
                <a:srgbClr val="2F3954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3859"/>
              </a:lnSpc>
            </a:pPr>
            <a:endParaRPr lang="en-US" sz="2757">
              <a:solidFill>
                <a:srgbClr val="2F3954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3859"/>
              </a:lnSpc>
            </a:pPr>
            <a:endParaRPr lang="en-US" sz="2757">
              <a:solidFill>
                <a:srgbClr val="2F3954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ctr">
              <a:lnSpc>
                <a:spcPts val="3859"/>
              </a:lnSpc>
            </a:pPr>
            <a:r>
              <a:rPr lang="en-US" sz="2757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</a:p>
          <a:p>
            <a:pPr algn="ctr">
              <a:lnSpc>
                <a:spcPts val="3859"/>
              </a:lnSpc>
              <a:spcBef>
                <a:spcPct val="0"/>
              </a:spcBef>
            </a:pPr>
            <a:endParaRPr lang="en-US" sz="2757">
              <a:solidFill>
                <a:srgbClr val="2F3954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40412" y="-1388524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0" y="0"/>
                </a:moveTo>
                <a:lnTo>
                  <a:pt x="6301816" y="0"/>
                </a:lnTo>
                <a:lnTo>
                  <a:pt x="6301816" y="7059061"/>
                </a:lnTo>
                <a:lnTo>
                  <a:pt x="0" y="70590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2712830" y="4218317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6301816" y="7059061"/>
                </a:moveTo>
                <a:lnTo>
                  <a:pt x="0" y="7059061"/>
                </a:lnTo>
                <a:lnTo>
                  <a:pt x="0" y="0"/>
                </a:lnTo>
                <a:lnTo>
                  <a:pt x="6301816" y="0"/>
                </a:lnTo>
                <a:lnTo>
                  <a:pt x="6301816" y="705906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310199" y="8128031"/>
            <a:ext cx="4939574" cy="3819258"/>
          </a:xfrm>
          <a:custGeom>
            <a:avLst/>
            <a:gdLst/>
            <a:ahLst/>
            <a:cxnLst/>
            <a:rect l="l" t="t" r="r" b="b"/>
            <a:pathLst>
              <a:path w="4939574" h="3819258">
                <a:moveTo>
                  <a:pt x="0" y="0"/>
                </a:moveTo>
                <a:lnTo>
                  <a:pt x="4939574" y="0"/>
                </a:lnTo>
                <a:lnTo>
                  <a:pt x="4939574" y="3819258"/>
                </a:lnTo>
                <a:lnTo>
                  <a:pt x="0" y="38192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5863738" y="-1675435"/>
            <a:ext cx="4848524" cy="3748859"/>
          </a:xfrm>
          <a:custGeom>
            <a:avLst/>
            <a:gdLst/>
            <a:ahLst/>
            <a:cxnLst/>
            <a:rect l="l" t="t" r="r" b="b"/>
            <a:pathLst>
              <a:path w="4848524" h="3748859">
                <a:moveTo>
                  <a:pt x="0" y="0"/>
                </a:moveTo>
                <a:lnTo>
                  <a:pt x="4848524" y="0"/>
                </a:lnTo>
                <a:lnTo>
                  <a:pt x="4848524" y="3748859"/>
                </a:lnTo>
                <a:lnTo>
                  <a:pt x="0" y="37488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52340" y="727816"/>
            <a:ext cx="12884689" cy="725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1"/>
              </a:lnSpc>
            </a:pPr>
            <a:r>
              <a:rPr lang="en-US" sz="55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3375" y="2344843"/>
            <a:ext cx="16542620" cy="5930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THIS PROJECT IS SUCCESSFULLY FORMATTED AND CLEANED FOR BETTER ANALYSIS USING ADVANCED   EXCEL TECHNIQUES. 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2F3954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WITH PIVOT TABLES AND PIVOT CHARTS WE CAN SUMMARIZE THE DATASET FOR INTERPRETATION.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2F3954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THE INTERACTIVE DASHBOARD WITH KPI’S, GIVES BEST WAY TO VISUALISATION AND INSIGHTS.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2F3954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WHAT IF ANALYSIS SUPPORTS THE DECISION-MAKING BY PREDICTING OUTCOMES IN EXCEL.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2F3954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AUTOMATE TASKS USING MACROS REDUCES MANUAL EFFORTS AND INCREASES EFFICIENCY.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2F3954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OVERALL , THIS PROJECT GIVES THE BEST INSIGHTS FOR INTERPRETATION AND VISUALISATION.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498136" y="3588346"/>
            <a:ext cx="18751215" cy="20481146"/>
          </a:xfrm>
          <a:custGeom>
            <a:avLst/>
            <a:gdLst/>
            <a:ahLst/>
            <a:cxnLst/>
            <a:rect l="l" t="t" r="r" b="b"/>
            <a:pathLst>
              <a:path w="18751215" h="20481146">
                <a:moveTo>
                  <a:pt x="0" y="0"/>
                </a:moveTo>
                <a:lnTo>
                  <a:pt x="18751216" y="0"/>
                </a:lnTo>
                <a:lnTo>
                  <a:pt x="18751216" y="20481146"/>
                </a:lnTo>
                <a:lnTo>
                  <a:pt x="0" y="20481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25895" y="-12914637"/>
            <a:ext cx="18751215" cy="20481146"/>
          </a:xfrm>
          <a:custGeom>
            <a:avLst/>
            <a:gdLst/>
            <a:ahLst/>
            <a:cxnLst/>
            <a:rect l="l" t="t" r="r" b="b"/>
            <a:pathLst>
              <a:path w="18751215" h="20481146">
                <a:moveTo>
                  <a:pt x="0" y="0"/>
                </a:moveTo>
                <a:lnTo>
                  <a:pt x="18751215" y="0"/>
                </a:lnTo>
                <a:lnTo>
                  <a:pt x="18751215" y="20481146"/>
                </a:lnTo>
                <a:lnTo>
                  <a:pt x="0" y="20481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59074" y="-1090165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0" y="0"/>
                </a:moveTo>
                <a:lnTo>
                  <a:pt x="6301817" y="0"/>
                </a:lnTo>
                <a:lnTo>
                  <a:pt x="6301817" y="7059061"/>
                </a:lnTo>
                <a:lnTo>
                  <a:pt x="0" y="7059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2763072" y="4036979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6301816" y="7059060"/>
                </a:moveTo>
                <a:lnTo>
                  <a:pt x="0" y="7059060"/>
                </a:lnTo>
                <a:lnTo>
                  <a:pt x="0" y="0"/>
                </a:lnTo>
                <a:lnTo>
                  <a:pt x="6301816" y="0"/>
                </a:lnTo>
                <a:lnTo>
                  <a:pt x="6301816" y="705906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928510" y="8377371"/>
            <a:ext cx="4939574" cy="3819258"/>
          </a:xfrm>
          <a:custGeom>
            <a:avLst/>
            <a:gdLst/>
            <a:ahLst/>
            <a:cxnLst/>
            <a:rect l="l" t="t" r="r" b="b"/>
            <a:pathLst>
              <a:path w="4939574" h="3819258">
                <a:moveTo>
                  <a:pt x="0" y="0"/>
                </a:moveTo>
                <a:lnTo>
                  <a:pt x="4939574" y="0"/>
                </a:lnTo>
                <a:lnTo>
                  <a:pt x="4939574" y="3819258"/>
                </a:lnTo>
                <a:lnTo>
                  <a:pt x="0" y="38192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3993708" y="-1675435"/>
            <a:ext cx="4848524" cy="3748859"/>
          </a:xfrm>
          <a:custGeom>
            <a:avLst/>
            <a:gdLst/>
            <a:ahLst/>
            <a:cxnLst/>
            <a:rect l="l" t="t" r="r" b="b"/>
            <a:pathLst>
              <a:path w="4848524" h="3748859">
                <a:moveTo>
                  <a:pt x="0" y="0"/>
                </a:moveTo>
                <a:lnTo>
                  <a:pt x="4848525" y="0"/>
                </a:lnTo>
                <a:lnTo>
                  <a:pt x="4848525" y="3748859"/>
                </a:lnTo>
                <a:lnTo>
                  <a:pt x="0" y="37488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652278" y="8377371"/>
            <a:ext cx="1980929" cy="3394116"/>
          </a:xfrm>
          <a:custGeom>
            <a:avLst/>
            <a:gdLst/>
            <a:ahLst/>
            <a:cxnLst/>
            <a:rect l="l" t="t" r="r" b="b"/>
            <a:pathLst>
              <a:path w="1980929" h="3394116">
                <a:moveTo>
                  <a:pt x="0" y="0"/>
                </a:moveTo>
                <a:lnTo>
                  <a:pt x="1980929" y="0"/>
                </a:lnTo>
                <a:lnTo>
                  <a:pt x="1980929" y="3394116"/>
                </a:lnTo>
                <a:lnTo>
                  <a:pt x="0" y="33941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050803">
            <a:off x="11418159" y="-1697058"/>
            <a:ext cx="1980929" cy="3394116"/>
          </a:xfrm>
          <a:custGeom>
            <a:avLst/>
            <a:gdLst/>
            <a:ahLst/>
            <a:cxnLst/>
            <a:rect l="l" t="t" r="r" b="b"/>
            <a:pathLst>
              <a:path w="1980929" h="3394116">
                <a:moveTo>
                  <a:pt x="0" y="0"/>
                </a:moveTo>
                <a:lnTo>
                  <a:pt x="1980929" y="0"/>
                </a:lnTo>
                <a:lnTo>
                  <a:pt x="1980929" y="3394116"/>
                </a:lnTo>
                <a:lnTo>
                  <a:pt x="0" y="33941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01656" y="4440580"/>
            <a:ext cx="12884689" cy="1720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42"/>
              </a:lnSpc>
            </a:pPr>
            <a:r>
              <a:rPr lang="en-US" sz="13240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64278" y="-1463712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0" y="0"/>
                </a:moveTo>
                <a:lnTo>
                  <a:pt x="6301816" y="0"/>
                </a:lnTo>
                <a:lnTo>
                  <a:pt x="6301816" y="7059061"/>
                </a:lnTo>
                <a:lnTo>
                  <a:pt x="0" y="70590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2371120" y="3604533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6301816" y="7059061"/>
                </a:moveTo>
                <a:lnTo>
                  <a:pt x="0" y="7059061"/>
                </a:lnTo>
                <a:lnTo>
                  <a:pt x="0" y="0"/>
                </a:lnTo>
                <a:lnTo>
                  <a:pt x="6301816" y="0"/>
                </a:lnTo>
                <a:lnTo>
                  <a:pt x="6301816" y="705906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052944" y="8068595"/>
            <a:ext cx="4939574" cy="3819258"/>
          </a:xfrm>
          <a:custGeom>
            <a:avLst/>
            <a:gdLst/>
            <a:ahLst/>
            <a:cxnLst/>
            <a:rect l="l" t="t" r="r" b="b"/>
            <a:pathLst>
              <a:path w="4939574" h="3819258">
                <a:moveTo>
                  <a:pt x="0" y="0"/>
                </a:moveTo>
                <a:lnTo>
                  <a:pt x="4939574" y="0"/>
                </a:lnTo>
                <a:lnTo>
                  <a:pt x="4939574" y="3819258"/>
                </a:lnTo>
                <a:lnTo>
                  <a:pt x="0" y="38192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6248674" y="-1874430"/>
            <a:ext cx="4848524" cy="3748859"/>
          </a:xfrm>
          <a:custGeom>
            <a:avLst/>
            <a:gdLst/>
            <a:ahLst/>
            <a:cxnLst/>
            <a:rect l="l" t="t" r="r" b="b"/>
            <a:pathLst>
              <a:path w="4848524" h="3748859">
                <a:moveTo>
                  <a:pt x="0" y="0"/>
                </a:moveTo>
                <a:lnTo>
                  <a:pt x="4848524" y="0"/>
                </a:lnTo>
                <a:lnTo>
                  <a:pt x="4848524" y="3748860"/>
                </a:lnTo>
                <a:lnTo>
                  <a:pt x="0" y="37488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4673" y="1515277"/>
            <a:ext cx="9925730" cy="71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4"/>
              </a:lnSpc>
            </a:pPr>
            <a:r>
              <a:rPr lang="en-US" sz="5478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PROJECT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1889063" y="4177422"/>
            <a:ext cx="9925730" cy="712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4"/>
              </a:lnSpc>
            </a:pPr>
            <a:r>
              <a:rPr lang="en-US" sz="5478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GOALS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73802" y="2627818"/>
            <a:ext cx="16258257" cy="976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TO ANALYZE SALES DATA TO IDENTIFY TRENDS, UNDERSTAND SALES PERFORMANCE,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AND PROVIDE ACTIONABLE BUSINESS INSIGHTS.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73802" y="5291351"/>
            <a:ext cx="12140396" cy="345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TO ANALYZE SALES TRENDS OVER TIME.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2F3954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TO IDENTIFY HIGH-PERFORMING PRODUCTS AND SALES CHANNELS.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2F3954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TO DETERMINE THE IMPACT OF RETURNS AND DISCOUNTS.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2F3954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TO CREATE A DYNAMIC DASHBOARD WITH KEY METRICS.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924902" y="4712426"/>
            <a:ext cx="18751215" cy="20481146"/>
          </a:xfrm>
          <a:custGeom>
            <a:avLst/>
            <a:gdLst/>
            <a:ahLst/>
            <a:cxnLst/>
            <a:rect l="l" t="t" r="r" b="b"/>
            <a:pathLst>
              <a:path w="18751215" h="20481146">
                <a:moveTo>
                  <a:pt x="0" y="0"/>
                </a:moveTo>
                <a:lnTo>
                  <a:pt x="18751215" y="0"/>
                </a:lnTo>
                <a:lnTo>
                  <a:pt x="18751215" y="20481146"/>
                </a:lnTo>
                <a:lnTo>
                  <a:pt x="0" y="20481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15343" y="-14016367"/>
            <a:ext cx="18751215" cy="20481146"/>
          </a:xfrm>
          <a:custGeom>
            <a:avLst/>
            <a:gdLst/>
            <a:ahLst/>
            <a:cxnLst/>
            <a:rect l="l" t="t" r="r" b="b"/>
            <a:pathLst>
              <a:path w="18751215" h="20481146">
                <a:moveTo>
                  <a:pt x="0" y="0"/>
                </a:moveTo>
                <a:lnTo>
                  <a:pt x="18751215" y="0"/>
                </a:lnTo>
                <a:lnTo>
                  <a:pt x="18751215" y="20481146"/>
                </a:lnTo>
                <a:lnTo>
                  <a:pt x="0" y="20481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213306" y="-1293064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0" y="0"/>
                </a:moveTo>
                <a:lnTo>
                  <a:pt x="6301816" y="0"/>
                </a:lnTo>
                <a:lnTo>
                  <a:pt x="6301816" y="7059061"/>
                </a:lnTo>
                <a:lnTo>
                  <a:pt x="0" y="7059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2934522" y="4712426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6301816" y="7059061"/>
                </a:moveTo>
                <a:lnTo>
                  <a:pt x="0" y="7059061"/>
                </a:lnTo>
                <a:lnTo>
                  <a:pt x="0" y="0"/>
                </a:lnTo>
                <a:lnTo>
                  <a:pt x="6301816" y="0"/>
                </a:lnTo>
                <a:lnTo>
                  <a:pt x="6301816" y="70590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612537" y="8565200"/>
            <a:ext cx="4939574" cy="3819258"/>
          </a:xfrm>
          <a:custGeom>
            <a:avLst/>
            <a:gdLst/>
            <a:ahLst/>
            <a:cxnLst/>
            <a:rect l="l" t="t" r="r" b="b"/>
            <a:pathLst>
              <a:path w="4939574" h="3819258">
                <a:moveTo>
                  <a:pt x="0" y="0"/>
                </a:moveTo>
                <a:lnTo>
                  <a:pt x="4939574" y="0"/>
                </a:lnTo>
                <a:lnTo>
                  <a:pt x="4939574" y="3819258"/>
                </a:lnTo>
                <a:lnTo>
                  <a:pt x="0" y="38192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3993708" y="-1675435"/>
            <a:ext cx="4848524" cy="3748859"/>
          </a:xfrm>
          <a:custGeom>
            <a:avLst/>
            <a:gdLst/>
            <a:ahLst/>
            <a:cxnLst/>
            <a:rect l="l" t="t" r="r" b="b"/>
            <a:pathLst>
              <a:path w="4848524" h="3748859">
                <a:moveTo>
                  <a:pt x="0" y="0"/>
                </a:moveTo>
                <a:lnTo>
                  <a:pt x="4848525" y="0"/>
                </a:lnTo>
                <a:lnTo>
                  <a:pt x="4848525" y="3748859"/>
                </a:lnTo>
                <a:lnTo>
                  <a:pt x="0" y="37488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1522680" y="1437873"/>
            <a:ext cx="10666680" cy="6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6"/>
              </a:lnSpc>
            </a:pPr>
            <a:r>
              <a:rPr lang="en-US" sz="4800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DATA 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244830" y="3753025"/>
            <a:ext cx="10666680" cy="6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6"/>
              </a:lnSpc>
            </a:pPr>
            <a:r>
              <a:rPr lang="en-US" sz="4800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DATA CLEANING PROCESS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0931" y="4788526"/>
            <a:ext cx="16350398" cy="3453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FORMATTED COLUMNS AS PER DATE AND CURRENCY IN SALES, DISCOUNT AND PROFITS.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2F3954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REMOVED DUPLICATES AND BLANK ENTRIES IN THE DATASET.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2F3954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USED DATA VALIDATION TO ENSURE NO NEGATIVE VALUES IN SALES AND DISCOUNT COLUMNS.</a:t>
            </a:r>
          </a:p>
          <a:p>
            <a:pPr algn="l">
              <a:lnSpc>
                <a:spcPts val="3919"/>
              </a:lnSpc>
            </a:pPr>
            <a:endParaRPr lang="en-US" sz="2799">
              <a:solidFill>
                <a:srgbClr val="2F3954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EMPLOY IF TO CHECK THE ERRONEOUS ENTRIES.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42858" y="2555550"/>
            <a:ext cx="15202283" cy="1303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GIVEN SUPERSTORES SALES DATASET WITH ROWS 9995 HAS COLUMNS AS ROW ID, ORDER ID ,ETC..</a:t>
            </a:r>
          </a:p>
          <a:p>
            <a:pPr algn="ctr">
              <a:lnSpc>
                <a:spcPts val="6719"/>
              </a:lnSpc>
              <a:spcBef>
                <a:spcPct val="0"/>
              </a:spcBef>
            </a:pPr>
            <a:endParaRPr lang="en-US" sz="2799">
              <a:solidFill>
                <a:srgbClr val="2F3954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408579" y="4347625"/>
            <a:ext cx="18751215" cy="20481146"/>
          </a:xfrm>
          <a:custGeom>
            <a:avLst/>
            <a:gdLst/>
            <a:ahLst/>
            <a:cxnLst/>
            <a:rect l="l" t="t" r="r" b="b"/>
            <a:pathLst>
              <a:path w="18751215" h="20481146">
                <a:moveTo>
                  <a:pt x="0" y="0"/>
                </a:moveTo>
                <a:lnTo>
                  <a:pt x="18751216" y="0"/>
                </a:lnTo>
                <a:lnTo>
                  <a:pt x="18751216" y="20481146"/>
                </a:lnTo>
                <a:lnTo>
                  <a:pt x="0" y="20481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763072" y="-13698408"/>
            <a:ext cx="18751215" cy="20481146"/>
          </a:xfrm>
          <a:custGeom>
            <a:avLst/>
            <a:gdLst/>
            <a:ahLst/>
            <a:cxnLst/>
            <a:rect l="l" t="t" r="r" b="b"/>
            <a:pathLst>
              <a:path w="18751215" h="20481146">
                <a:moveTo>
                  <a:pt x="0" y="0"/>
                </a:moveTo>
                <a:lnTo>
                  <a:pt x="18751215" y="0"/>
                </a:lnTo>
                <a:lnTo>
                  <a:pt x="18751215" y="20481146"/>
                </a:lnTo>
                <a:lnTo>
                  <a:pt x="0" y="20481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614295" y="-1163644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0" y="0"/>
                </a:moveTo>
                <a:lnTo>
                  <a:pt x="6301816" y="0"/>
                </a:lnTo>
                <a:lnTo>
                  <a:pt x="6301816" y="7059061"/>
                </a:lnTo>
                <a:lnTo>
                  <a:pt x="0" y="7059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3277422" y="4673793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6301816" y="7059061"/>
                </a:moveTo>
                <a:lnTo>
                  <a:pt x="0" y="7059061"/>
                </a:lnTo>
                <a:lnTo>
                  <a:pt x="0" y="0"/>
                </a:lnTo>
                <a:lnTo>
                  <a:pt x="6301816" y="0"/>
                </a:lnTo>
                <a:lnTo>
                  <a:pt x="6301816" y="70590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095168" y="8766661"/>
            <a:ext cx="4939574" cy="3819258"/>
          </a:xfrm>
          <a:custGeom>
            <a:avLst/>
            <a:gdLst/>
            <a:ahLst/>
            <a:cxnLst/>
            <a:rect l="l" t="t" r="r" b="b"/>
            <a:pathLst>
              <a:path w="4939574" h="3819258">
                <a:moveTo>
                  <a:pt x="0" y="0"/>
                </a:moveTo>
                <a:lnTo>
                  <a:pt x="4939573" y="0"/>
                </a:lnTo>
                <a:lnTo>
                  <a:pt x="4939573" y="3819259"/>
                </a:lnTo>
                <a:lnTo>
                  <a:pt x="0" y="38192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5683715" y="-1874430"/>
            <a:ext cx="4848524" cy="3748859"/>
          </a:xfrm>
          <a:custGeom>
            <a:avLst/>
            <a:gdLst/>
            <a:ahLst/>
            <a:cxnLst/>
            <a:rect l="l" t="t" r="r" b="b"/>
            <a:pathLst>
              <a:path w="4848524" h="3748859">
                <a:moveTo>
                  <a:pt x="0" y="0"/>
                </a:moveTo>
                <a:lnTo>
                  <a:pt x="4848525" y="0"/>
                </a:lnTo>
                <a:lnTo>
                  <a:pt x="4848525" y="3748860"/>
                </a:lnTo>
                <a:lnTo>
                  <a:pt x="0" y="37488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16504" y="2730259"/>
            <a:ext cx="8124337" cy="6036403"/>
          </a:xfrm>
          <a:custGeom>
            <a:avLst/>
            <a:gdLst/>
            <a:ahLst/>
            <a:cxnLst/>
            <a:rect l="l" t="t" r="r" b="b"/>
            <a:pathLst>
              <a:path w="8124337" h="6036403">
                <a:moveTo>
                  <a:pt x="0" y="0"/>
                </a:moveTo>
                <a:lnTo>
                  <a:pt x="8124337" y="0"/>
                </a:lnTo>
                <a:lnTo>
                  <a:pt x="8124337" y="6036402"/>
                </a:lnTo>
                <a:lnTo>
                  <a:pt x="0" y="60364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713" t="-13795" r="-62927" b="-11605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69428" y="2730259"/>
            <a:ext cx="8349506" cy="6036403"/>
          </a:xfrm>
          <a:custGeom>
            <a:avLst/>
            <a:gdLst/>
            <a:ahLst/>
            <a:cxnLst/>
            <a:rect l="l" t="t" r="r" b="b"/>
            <a:pathLst>
              <a:path w="8349506" h="6036403">
                <a:moveTo>
                  <a:pt x="0" y="0"/>
                </a:moveTo>
                <a:lnTo>
                  <a:pt x="8349506" y="0"/>
                </a:lnTo>
                <a:lnTo>
                  <a:pt x="8349506" y="6036402"/>
                </a:lnTo>
                <a:lnTo>
                  <a:pt x="0" y="60364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053" t="-13389" r="-59120" b="-12010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01656" y="1238879"/>
            <a:ext cx="12884689" cy="6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6"/>
              </a:lnSpc>
            </a:pPr>
            <a:r>
              <a:rPr lang="en-US" sz="4800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DATASET BEFORE AND AFTER CLEANING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255434" y="4840873"/>
            <a:ext cx="18751215" cy="20481146"/>
          </a:xfrm>
          <a:custGeom>
            <a:avLst/>
            <a:gdLst/>
            <a:ahLst/>
            <a:cxnLst/>
            <a:rect l="l" t="t" r="r" b="b"/>
            <a:pathLst>
              <a:path w="18751215" h="20481146">
                <a:moveTo>
                  <a:pt x="0" y="0"/>
                </a:moveTo>
                <a:lnTo>
                  <a:pt x="18751215" y="0"/>
                </a:lnTo>
                <a:lnTo>
                  <a:pt x="18751215" y="20481146"/>
                </a:lnTo>
                <a:lnTo>
                  <a:pt x="0" y="20481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82675" y="-15640273"/>
            <a:ext cx="18751215" cy="20481146"/>
          </a:xfrm>
          <a:custGeom>
            <a:avLst/>
            <a:gdLst/>
            <a:ahLst/>
            <a:cxnLst/>
            <a:rect l="l" t="t" r="r" b="b"/>
            <a:pathLst>
              <a:path w="18751215" h="20481146">
                <a:moveTo>
                  <a:pt x="0" y="0"/>
                </a:moveTo>
                <a:lnTo>
                  <a:pt x="18751215" y="0"/>
                </a:lnTo>
                <a:lnTo>
                  <a:pt x="18751215" y="20481146"/>
                </a:lnTo>
                <a:lnTo>
                  <a:pt x="0" y="20481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59074" y="-1090165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0" y="0"/>
                </a:moveTo>
                <a:lnTo>
                  <a:pt x="6301817" y="0"/>
                </a:lnTo>
                <a:lnTo>
                  <a:pt x="6301817" y="7059061"/>
                </a:lnTo>
                <a:lnTo>
                  <a:pt x="0" y="70590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2763072" y="4036979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6301816" y="7059060"/>
                </a:moveTo>
                <a:lnTo>
                  <a:pt x="0" y="7059060"/>
                </a:lnTo>
                <a:lnTo>
                  <a:pt x="0" y="0"/>
                </a:lnTo>
                <a:lnTo>
                  <a:pt x="6301816" y="0"/>
                </a:lnTo>
                <a:lnTo>
                  <a:pt x="6301816" y="70590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447740" y="8377371"/>
            <a:ext cx="4939574" cy="3819258"/>
          </a:xfrm>
          <a:custGeom>
            <a:avLst/>
            <a:gdLst/>
            <a:ahLst/>
            <a:cxnLst/>
            <a:rect l="l" t="t" r="r" b="b"/>
            <a:pathLst>
              <a:path w="4939574" h="3819258">
                <a:moveTo>
                  <a:pt x="0" y="0"/>
                </a:moveTo>
                <a:lnTo>
                  <a:pt x="4939574" y="0"/>
                </a:lnTo>
                <a:lnTo>
                  <a:pt x="4939574" y="3819258"/>
                </a:lnTo>
                <a:lnTo>
                  <a:pt x="0" y="38192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5030119" y="-1877793"/>
            <a:ext cx="4848524" cy="3748859"/>
          </a:xfrm>
          <a:custGeom>
            <a:avLst/>
            <a:gdLst/>
            <a:ahLst/>
            <a:cxnLst/>
            <a:rect l="l" t="t" r="r" b="b"/>
            <a:pathLst>
              <a:path w="4848524" h="3748859">
                <a:moveTo>
                  <a:pt x="0" y="0"/>
                </a:moveTo>
                <a:lnTo>
                  <a:pt x="4848525" y="0"/>
                </a:lnTo>
                <a:lnTo>
                  <a:pt x="4848525" y="3748859"/>
                </a:lnTo>
                <a:lnTo>
                  <a:pt x="0" y="37488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491834" y="2287445"/>
            <a:ext cx="5111866" cy="6970855"/>
          </a:xfrm>
          <a:custGeom>
            <a:avLst/>
            <a:gdLst/>
            <a:ahLst/>
            <a:cxnLst/>
            <a:rect l="l" t="t" r="r" b="b"/>
            <a:pathLst>
              <a:path w="5111866" h="6970855">
                <a:moveTo>
                  <a:pt x="0" y="0"/>
                </a:moveTo>
                <a:lnTo>
                  <a:pt x="5111866" y="0"/>
                </a:lnTo>
                <a:lnTo>
                  <a:pt x="5111866" y="6970855"/>
                </a:lnTo>
                <a:lnTo>
                  <a:pt x="0" y="69708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0319" t="-24339" r="-258270" b="-7307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152678" y="919964"/>
            <a:ext cx="9982644" cy="6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6"/>
              </a:lnSpc>
            </a:pPr>
            <a:r>
              <a:rPr lang="en-US" sz="4800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KEY METRICS AND CALCULATION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37561" y="3337424"/>
            <a:ext cx="8419320" cy="3564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1147" lvl="1" indent="-275574" algn="l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TOTAL REVENUE = SUM(TOTAL ADJUSTED VALUE)</a:t>
            </a:r>
          </a:p>
          <a:p>
            <a:pPr algn="l">
              <a:lnSpc>
                <a:spcPts val="3573"/>
              </a:lnSpc>
            </a:pPr>
            <a:r>
              <a:rPr lang="en-US" sz="2552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</a:p>
          <a:p>
            <a:pPr marL="551147" lvl="1" indent="-275574" algn="l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AVERAGE ORDER VALUE = AVERAGE(TOTAL SALES)</a:t>
            </a:r>
          </a:p>
          <a:p>
            <a:pPr algn="l">
              <a:lnSpc>
                <a:spcPts val="3573"/>
              </a:lnSpc>
            </a:pPr>
            <a:endParaRPr lang="en-US" sz="2552">
              <a:solidFill>
                <a:srgbClr val="2F3954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551147" lvl="1" indent="-275574" algn="l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TOTAL DISCOUNT = SUM(TOTAL DISCOUNT)</a:t>
            </a:r>
          </a:p>
          <a:p>
            <a:pPr algn="l">
              <a:lnSpc>
                <a:spcPts val="3573"/>
              </a:lnSpc>
            </a:pPr>
            <a:endParaRPr lang="en-US" sz="2552">
              <a:solidFill>
                <a:srgbClr val="2F3954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551147" lvl="1" indent="-275574" algn="l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ADJUSTED SALES BY PRODUCT = SUMIFS(TOTAL ADJUSTED SALES,TOTAL CATEGORY,”FURNITURE”)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858441" y="4913108"/>
            <a:ext cx="18751215" cy="20481146"/>
          </a:xfrm>
          <a:custGeom>
            <a:avLst/>
            <a:gdLst/>
            <a:ahLst/>
            <a:cxnLst/>
            <a:rect l="l" t="t" r="r" b="b"/>
            <a:pathLst>
              <a:path w="18751215" h="20481146">
                <a:moveTo>
                  <a:pt x="0" y="0"/>
                </a:moveTo>
                <a:lnTo>
                  <a:pt x="18751215" y="0"/>
                </a:lnTo>
                <a:lnTo>
                  <a:pt x="18751215" y="20481146"/>
                </a:lnTo>
                <a:lnTo>
                  <a:pt x="0" y="20481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400668" y="-14403949"/>
            <a:ext cx="18751215" cy="20481146"/>
          </a:xfrm>
          <a:custGeom>
            <a:avLst/>
            <a:gdLst/>
            <a:ahLst/>
            <a:cxnLst/>
            <a:rect l="l" t="t" r="r" b="b"/>
            <a:pathLst>
              <a:path w="18751215" h="20481146">
                <a:moveTo>
                  <a:pt x="0" y="0"/>
                </a:moveTo>
                <a:lnTo>
                  <a:pt x="18751215" y="0"/>
                </a:lnTo>
                <a:lnTo>
                  <a:pt x="18751215" y="20481146"/>
                </a:lnTo>
                <a:lnTo>
                  <a:pt x="0" y="20481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28510" y="-1274613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0" y="0"/>
                </a:moveTo>
                <a:lnTo>
                  <a:pt x="6301816" y="0"/>
                </a:lnTo>
                <a:lnTo>
                  <a:pt x="6301816" y="7059061"/>
                </a:lnTo>
                <a:lnTo>
                  <a:pt x="0" y="7059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2763072" y="4036979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6301816" y="7059060"/>
                </a:moveTo>
                <a:lnTo>
                  <a:pt x="0" y="7059060"/>
                </a:lnTo>
                <a:lnTo>
                  <a:pt x="0" y="0"/>
                </a:lnTo>
                <a:lnTo>
                  <a:pt x="6301816" y="0"/>
                </a:lnTo>
                <a:lnTo>
                  <a:pt x="6301816" y="705906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589092" y="8377371"/>
            <a:ext cx="4939574" cy="3819258"/>
          </a:xfrm>
          <a:custGeom>
            <a:avLst/>
            <a:gdLst/>
            <a:ahLst/>
            <a:cxnLst/>
            <a:rect l="l" t="t" r="r" b="b"/>
            <a:pathLst>
              <a:path w="4939574" h="3819258">
                <a:moveTo>
                  <a:pt x="0" y="0"/>
                </a:moveTo>
                <a:lnTo>
                  <a:pt x="4939574" y="0"/>
                </a:lnTo>
                <a:lnTo>
                  <a:pt x="4939574" y="3819258"/>
                </a:lnTo>
                <a:lnTo>
                  <a:pt x="0" y="38192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5653742" y="-1874430"/>
            <a:ext cx="4848524" cy="3748859"/>
          </a:xfrm>
          <a:custGeom>
            <a:avLst/>
            <a:gdLst/>
            <a:ahLst/>
            <a:cxnLst/>
            <a:rect l="l" t="t" r="r" b="b"/>
            <a:pathLst>
              <a:path w="4848524" h="3748859">
                <a:moveTo>
                  <a:pt x="0" y="0"/>
                </a:moveTo>
                <a:lnTo>
                  <a:pt x="4848525" y="0"/>
                </a:lnTo>
                <a:lnTo>
                  <a:pt x="4848525" y="3748860"/>
                </a:lnTo>
                <a:lnTo>
                  <a:pt x="0" y="37488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977141" y="4339404"/>
            <a:ext cx="4819909" cy="4336797"/>
          </a:xfrm>
          <a:custGeom>
            <a:avLst/>
            <a:gdLst/>
            <a:ahLst/>
            <a:cxnLst/>
            <a:rect l="l" t="t" r="r" b="b"/>
            <a:pathLst>
              <a:path w="4819909" h="4336797">
                <a:moveTo>
                  <a:pt x="0" y="0"/>
                </a:moveTo>
                <a:lnTo>
                  <a:pt x="4819909" y="0"/>
                </a:lnTo>
                <a:lnTo>
                  <a:pt x="4819909" y="4336797"/>
                </a:lnTo>
                <a:lnTo>
                  <a:pt x="0" y="43367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370" t="-36255" r="-305964" b="-127147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065649" y="4036979"/>
            <a:ext cx="9265969" cy="4941649"/>
          </a:xfrm>
          <a:custGeom>
            <a:avLst/>
            <a:gdLst/>
            <a:ahLst/>
            <a:cxnLst/>
            <a:rect l="l" t="t" r="r" b="b"/>
            <a:pathLst>
              <a:path w="9265969" h="4941649">
                <a:moveTo>
                  <a:pt x="0" y="0"/>
                </a:moveTo>
                <a:lnTo>
                  <a:pt x="9265969" y="0"/>
                </a:lnTo>
                <a:lnTo>
                  <a:pt x="9265969" y="4941648"/>
                </a:lnTo>
                <a:lnTo>
                  <a:pt x="0" y="49416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1136" t="-61633" r="-55727" b="-3545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152678" y="1235378"/>
            <a:ext cx="9982644" cy="6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6"/>
              </a:lnSpc>
            </a:pPr>
            <a:r>
              <a:rPr lang="en-US" sz="4800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PIVOT TABLES AND PIVOT CHARTS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22398" y="2328461"/>
            <a:ext cx="13611203" cy="1799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CREATED PIVOT TABLES BASED ON SALES BY MONTHLY, YEARLY ,ETC.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Created Pivot Chart using Pivot table to ANALYZE the SALES trend Over Time</a:t>
            </a:r>
          </a:p>
          <a:p>
            <a:pPr algn="l">
              <a:lnSpc>
                <a:spcPts val="6719"/>
              </a:lnSpc>
              <a:spcBef>
                <a:spcPct val="0"/>
              </a:spcBef>
            </a:pPr>
            <a:endParaRPr lang="en-US" sz="2799">
              <a:solidFill>
                <a:srgbClr val="2F3954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352028" y="4292807"/>
            <a:ext cx="18751215" cy="20481146"/>
          </a:xfrm>
          <a:custGeom>
            <a:avLst/>
            <a:gdLst/>
            <a:ahLst/>
            <a:cxnLst/>
            <a:rect l="l" t="t" r="r" b="b"/>
            <a:pathLst>
              <a:path w="18751215" h="20481146">
                <a:moveTo>
                  <a:pt x="0" y="0"/>
                </a:moveTo>
                <a:lnTo>
                  <a:pt x="18751216" y="0"/>
                </a:lnTo>
                <a:lnTo>
                  <a:pt x="18751216" y="20481146"/>
                </a:lnTo>
                <a:lnTo>
                  <a:pt x="0" y="20481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32541" y="-14152780"/>
            <a:ext cx="18751215" cy="20481146"/>
          </a:xfrm>
          <a:custGeom>
            <a:avLst/>
            <a:gdLst/>
            <a:ahLst/>
            <a:cxnLst/>
            <a:rect l="l" t="t" r="r" b="b"/>
            <a:pathLst>
              <a:path w="18751215" h="20481146">
                <a:moveTo>
                  <a:pt x="0" y="0"/>
                </a:moveTo>
                <a:lnTo>
                  <a:pt x="18751215" y="0"/>
                </a:lnTo>
                <a:lnTo>
                  <a:pt x="18751215" y="20481146"/>
                </a:lnTo>
                <a:lnTo>
                  <a:pt x="0" y="20481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214104" y="-1293064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0" y="0"/>
                </a:moveTo>
                <a:lnTo>
                  <a:pt x="6301817" y="0"/>
                </a:lnTo>
                <a:lnTo>
                  <a:pt x="6301817" y="7059061"/>
                </a:lnTo>
                <a:lnTo>
                  <a:pt x="0" y="7059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3147324" y="4591673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6301816" y="7059061"/>
                </a:moveTo>
                <a:lnTo>
                  <a:pt x="0" y="7059061"/>
                </a:lnTo>
                <a:lnTo>
                  <a:pt x="0" y="0"/>
                </a:lnTo>
                <a:lnTo>
                  <a:pt x="6301816" y="0"/>
                </a:lnTo>
                <a:lnTo>
                  <a:pt x="6301816" y="705906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1710701"/>
            <a:ext cx="18288000" cy="8576299"/>
          </a:xfrm>
          <a:custGeom>
            <a:avLst/>
            <a:gdLst/>
            <a:ahLst/>
            <a:cxnLst/>
            <a:rect l="l" t="t" r="r" b="b"/>
            <a:pathLst>
              <a:path w="18288000" h="8576299">
                <a:moveTo>
                  <a:pt x="0" y="0"/>
                </a:moveTo>
                <a:lnTo>
                  <a:pt x="18288000" y="0"/>
                </a:lnTo>
                <a:lnTo>
                  <a:pt x="18288000" y="8576299"/>
                </a:lnTo>
                <a:lnTo>
                  <a:pt x="0" y="85762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20" t="-13566" r="-2240" b="-1041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919628" y="758550"/>
            <a:ext cx="6448745" cy="6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6"/>
              </a:lnSpc>
            </a:pPr>
            <a:r>
              <a:rPr lang="en-US" sz="4800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DASHBOARD OVERVIEW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421324" y="4825115"/>
            <a:ext cx="18751215" cy="20481146"/>
          </a:xfrm>
          <a:custGeom>
            <a:avLst/>
            <a:gdLst/>
            <a:ahLst/>
            <a:cxnLst/>
            <a:rect l="l" t="t" r="r" b="b"/>
            <a:pathLst>
              <a:path w="18751215" h="20481146">
                <a:moveTo>
                  <a:pt x="0" y="0"/>
                </a:moveTo>
                <a:lnTo>
                  <a:pt x="18751215" y="0"/>
                </a:lnTo>
                <a:lnTo>
                  <a:pt x="18751215" y="20481146"/>
                </a:lnTo>
                <a:lnTo>
                  <a:pt x="0" y="20481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18153" y="-14929635"/>
            <a:ext cx="18751215" cy="20481146"/>
          </a:xfrm>
          <a:custGeom>
            <a:avLst/>
            <a:gdLst/>
            <a:ahLst/>
            <a:cxnLst/>
            <a:rect l="l" t="t" r="r" b="b"/>
            <a:pathLst>
              <a:path w="18751215" h="20481146">
                <a:moveTo>
                  <a:pt x="0" y="0"/>
                </a:moveTo>
                <a:lnTo>
                  <a:pt x="18751215" y="0"/>
                </a:lnTo>
                <a:lnTo>
                  <a:pt x="18751215" y="20481146"/>
                </a:lnTo>
                <a:lnTo>
                  <a:pt x="0" y="20481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59074" y="-1090165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0" y="0"/>
                </a:moveTo>
                <a:lnTo>
                  <a:pt x="6301817" y="0"/>
                </a:lnTo>
                <a:lnTo>
                  <a:pt x="6301817" y="7059061"/>
                </a:lnTo>
                <a:lnTo>
                  <a:pt x="0" y="7059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2763072" y="4036979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6301816" y="7059060"/>
                </a:moveTo>
                <a:lnTo>
                  <a:pt x="0" y="7059060"/>
                </a:lnTo>
                <a:lnTo>
                  <a:pt x="0" y="0"/>
                </a:lnTo>
                <a:lnTo>
                  <a:pt x="6301816" y="0"/>
                </a:lnTo>
                <a:lnTo>
                  <a:pt x="6301816" y="705906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142032" y="8377371"/>
            <a:ext cx="4939574" cy="3819258"/>
          </a:xfrm>
          <a:custGeom>
            <a:avLst/>
            <a:gdLst/>
            <a:ahLst/>
            <a:cxnLst/>
            <a:rect l="l" t="t" r="r" b="b"/>
            <a:pathLst>
              <a:path w="4939574" h="3819258">
                <a:moveTo>
                  <a:pt x="0" y="0"/>
                </a:moveTo>
                <a:lnTo>
                  <a:pt x="4939574" y="0"/>
                </a:lnTo>
                <a:lnTo>
                  <a:pt x="4939574" y="3819258"/>
                </a:lnTo>
                <a:lnTo>
                  <a:pt x="0" y="38192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4835038" y="-1697105"/>
            <a:ext cx="4848524" cy="3748859"/>
          </a:xfrm>
          <a:custGeom>
            <a:avLst/>
            <a:gdLst/>
            <a:ahLst/>
            <a:cxnLst/>
            <a:rect l="l" t="t" r="r" b="b"/>
            <a:pathLst>
              <a:path w="4848524" h="3748859">
                <a:moveTo>
                  <a:pt x="0" y="0"/>
                </a:moveTo>
                <a:lnTo>
                  <a:pt x="4848524" y="0"/>
                </a:lnTo>
                <a:lnTo>
                  <a:pt x="4848524" y="3748859"/>
                </a:lnTo>
                <a:lnTo>
                  <a:pt x="0" y="37488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50438" y="2051754"/>
            <a:ext cx="4701983" cy="2851322"/>
          </a:xfrm>
          <a:custGeom>
            <a:avLst/>
            <a:gdLst/>
            <a:ahLst/>
            <a:cxnLst/>
            <a:rect l="l" t="t" r="r" b="b"/>
            <a:pathLst>
              <a:path w="4701983" h="2851322">
                <a:moveTo>
                  <a:pt x="0" y="0"/>
                </a:moveTo>
                <a:lnTo>
                  <a:pt x="4701983" y="0"/>
                </a:lnTo>
                <a:lnTo>
                  <a:pt x="4701983" y="2851323"/>
                </a:lnTo>
                <a:lnTo>
                  <a:pt x="0" y="28513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5781" t="-150573" r="-269653" b="-13478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690080" y="2051754"/>
            <a:ext cx="4567693" cy="2965037"/>
          </a:xfrm>
          <a:custGeom>
            <a:avLst/>
            <a:gdLst/>
            <a:ahLst/>
            <a:cxnLst/>
            <a:rect l="l" t="t" r="r" b="b"/>
            <a:pathLst>
              <a:path w="4567693" h="2965037">
                <a:moveTo>
                  <a:pt x="0" y="0"/>
                </a:moveTo>
                <a:lnTo>
                  <a:pt x="4567693" y="0"/>
                </a:lnTo>
                <a:lnTo>
                  <a:pt x="4567693" y="2965038"/>
                </a:lnTo>
                <a:lnTo>
                  <a:pt x="0" y="2965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27050" t="-186723" r="-61032" b="-309529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695923" y="2439365"/>
            <a:ext cx="4331038" cy="1948335"/>
          </a:xfrm>
          <a:custGeom>
            <a:avLst/>
            <a:gdLst/>
            <a:ahLst/>
            <a:cxnLst/>
            <a:rect l="l" t="t" r="r" b="b"/>
            <a:pathLst>
              <a:path w="4331038" h="1948335">
                <a:moveTo>
                  <a:pt x="0" y="0"/>
                </a:moveTo>
                <a:lnTo>
                  <a:pt x="4331038" y="0"/>
                </a:lnTo>
                <a:lnTo>
                  <a:pt x="4331038" y="1948335"/>
                </a:lnTo>
                <a:lnTo>
                  <a:pt x="0" y="19483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6179" t="-218259" r="-271732" b="-204299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594762" y="5464467"/>
            <a:ext cx="10758328" cy="3927703"/>
          </a:xfrm>
          <a:custGeom>
            <a:avLst/>
            <a:gdLst/>
            <a:ahLst/>
            <a:cxnLst/>
            <a:rect l="l" t="t" r="r" b="b"/>
            <a:pathLst>
              <a:path w="10758328" h="3927703">
                <a:moveTo>
                  <a:pt x="0" y="0"/>
                </a:moveTo>
                <a:lnTo>
                  <a:pt x="10758328" y="0"/>
                </a:lnTo>
                <a:lnTo>
                  <a:pt x="10758328" y="3927703"/>
                </a:lnTo>
                <a:lnTo>
                  <a:pt x="0" y="39277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032" t="-51246" r="-27937" b="-73654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427049" y="972260"/>
            <a:ext cx="9433902" cy="6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6"/>
              </a:lnSpc>
            </a:pPr>
            <a:r>
              <a:rPr lang="en-US" sz="4800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WHAT IF ANALYSIS AND GOAL SEEK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28510" y="-1456106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0" y="0"/>
                </a:moveTo>
                <a:lnTo>
                  <a:pt x="6301816" y="0"/>
                </a:lnTo>
                <a:lnTo>
                  <a:pt x="6301816" y="7059061"/>
                </a:lnTo>
                <a:lnTo>
                  <a:pt x="0" y="70590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3131463" y="4362029"/>
            <a:ext cx="6301816" cy="7059061"/>
          </a:xfrm>
          <a:custGeom>
            <a:avLst/>
            <a:gdLst/>
            <a:ahLst/>
            <a:cxnLst/>
            <a:rect l="l" t="t" r="r" b="b"/>
            <a:pathLst>
              <a:path w="6301816" h="7059061">
                <a:moveTo>
                  <a:pt x="6301816" y="7059061"/>
                </a:moveTo>
                <a:lnTo>
                  <a:pt x="0" y="7059061"/>
                </a:lnTo>
                <a:lnTo>
                  <a:pt x="0" y="0"/>
                </a:lnTo>
                <a:lnTo>
                  <a:pt x="6301816" y="0"/>
                </a:lnTo>
                <a:lnTo>
                  <a:pt x="6301816" y="705906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717176" y="8377371"/>
            <a:ext cx="4939574" cy="3819258"/>
          </a:xfrm>
          <a:custGeom>
            <a:avLst/>
            <a:gdLst/>
            <a:ahLst/>
            <a:cxnLst/>
            <a:rect l="l" t="t" r="r" b="b"/>
            <a:pathLst>
              <a:path w="4939574" h="3819258">
                <a:moveTo>
                  <a:pt x="0" y="0"/>
                </a:moveTo>
                <a:lnTo>
                  <a:pt x="4939574" y="0"/>
                </a:lnTo>
                <a:lnTo>
                  <a:pt x="4939574" y="3819258"/>
                </a:lnTo>
                <a:lnTo>
                  <a:pt x="0" y="38192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5521581" y="-2078435"/>
            <a:ext cx="4848524" cy="3748859"/>
          </a:xfrm>
          <a:custGeom>
            <a:avLst/>
            <a:gdLst/>
            <a:ahLst/>
            <a:cxnLst/>
            <a:rect l="l" t="t" r="r" b="b"/>
            <a:pathLst>
              <a:path w="4848524" h="3748859">
                <a:moveTo>
                  <a:pt x="0" y="0"/>
                </a:moveTo>
                <a:lnTo>
                  <a:pt x="4848524" y="0"/>
                </a:lnTo>
                <a:lnTo>
                  <a:pt x="4848524" y="3748859"/>
                </a:lnTo>
                <a:lnTo>
                  <a:pt x="0" y="37488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618103" y="3244832"/>
            <a:ext cx="13051794" cy="6013468"/>
          </a:xfrm>
          <a:custGeom>
            <a:avLst/>
            <a:gdLst/>
            <a:ahLst/>
            <a:cxnLst/>
            <a:rect l="l" t="t" r="r" b="b"/>
            <a:pathLst>
              <a:path w="13051794" h="6013468">
                <a:moveTo>
                  <a:pt x="0" y="0"/>
                </a:moveTo>
                <a:lnTo>
                  <a:pt x="13051794" y="0"/>
                </a:lnTo>
                <a:lnTo>
                  <a:pt x="13051794" y="6013468"/>
                </a:lnTo>
                <a:lnTo>
                  <a:pt x="0" y="60134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16" r="-2689" b="-2587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181135" y="758550"/>
            <a:ext cx="9925730" cy="6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6"/>
              </a:lnSpc>
            </a:pPr>
            <a:r>
              <a:rPr lang="en-US" sz="4800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MACROS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11254" y="1876637"/>
            <a:ext cx="15248046" cy="976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USED MACROS TO RECORD FORMATTING THE WORKSHEET.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RUN MACROS TO AUTOMATE TASKS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524</Words>
  <Application>Microsoft Office PowerPoint</Application>
  <PresentationFormat>Custom</PresentationFormat>
  <Paragraphs>86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ไอติม</vt:lpstr>
      <vt:lpstr>Sniglet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Watercolor Leaves Illustration Presentation</dc:title>
  <cp:lastModifiedBy>WELCOME</cp:lastModifiedBy>
  <cp:revision>3</cp:revision>
  <dcterms:created xsi:type="dcterms:W3CDTF">2006-08-16T00:00:00Z</dcterms:created>
  <dcterms:modified xsi:type="dcterms:W3CDTF">2025-09-12T01:36:25Z</dcterms:modified>
  <dc:identifier>DAGyeumZ8SQ</dc:identifier>
</cp:coreProperties>
</file>